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19695" y="9253473"/>
            <a:ext cx="121499" cy="18726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Relationship Id="rId3" Type="http://schemas.openxmlformats.org/officeDocument/2006/relationships/image" Target="../media/image10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png"/><Relationship Id="rId4" Type="http://schemas.openxmlformats.org/officeDocument/2006/relationships/image" Target="../media/image13.jpg"/><Relationship Id="rId5" Type="http://schemas.openxmlformats.org/officeDocument/2006/relationships/image" Target="../media/image1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Relationship Id="rId4" Type="http://schemas.openxmlformats.org/officeDocument/2006/relationships/image" Target="../media/image17.jpg"/><Relationship Id="rId5" Type="http://schemas.openxmlformats.org/officeDocument/2006/relationships/image" Target="../media/image1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45516"/>
            <a:ext cx="6884670" cy="526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270">
              <a:lnSpc>
                <a:spcPct val="100000"/>
              </a:lnSpc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Lecture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3: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Specia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-Purpose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Diodes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2"/>
              </a:spcBef>
            </a:pPr>
            <a:endParaRPr sz="750"/>
          </a:p>
          <a:p>
            <a:pPr algn="just" marL="239395" marR="13970" indent="-227329">
              <a:lnSpc>
                <a:spcPct val="1102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this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cture,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ill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descri</a:t>
            </a:r>
            <a:r>
              <a:rPr dirty="0" smtClean="0" sz="1400" spc="-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acteristics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analyze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operation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sev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ral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ot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 types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desi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spe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ific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applications,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including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varactor</a:t>
            </a:r>
            <a:r>
              <a:rPr dirty="0" smtClean="0" sz="1400" spc="-10">
                <a:latin typeface="Times New Roman"/>
                <a:cs typeface="Times New Roman"/>
              </a:rPr>
              <a:t> (variable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capaci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ance),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ligh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-e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itting,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photo,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laser,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chottky,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tunnel,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pin,</a:t>
            </a:r>
            <a:r>
              <a:rPr dirty="0" smtClean="0" sz="1400" spc="9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step-recovery,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current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regulator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6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3.1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Zener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Dio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9"/>
              </a:spcBef>
            </a:pPr>
            <a:endParaRPr sz="750"/>
          </a:p>
          <a:p>
            <a:pPr algn="just" marL="239395" marR="14604" indent="-227329">
              <a:lnSpc>
                <a:spcPct val="110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bol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-1.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Instead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straight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line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representi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thode,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line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nds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tter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ner).</a:t>
            </a:r>
            <a:endParaRPr sz="1400">
              <a:latin typeface="Times New Roman"/>
              <a:cs typeface="Times New Roman"/>
            </a:endParaRPr>
          </a:p>
          <a:p>
            <a:pPr algn="just" marL="239395" marR="13335" indent="-227329">
              <a:lnSpc>
                <a:spcPts val="1850"/>
              </a:lnSpc>
              <a:spcBef>
                <a:spcPts val="8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z</a:t>
            </a:r>
            <a:r>
              <a:rPr dirty="0" smtClean="0" sz="1400" spc="-10" b="1">
                <a:latin typeface="Times New Roman"/>
                <a:cs typeface="Times New Roman"/>
              </a:rPr>
              <a:t>ener</a:t>
            </a:r>
            <a:r>
              <a:rPr dirty="0" smtClean="0" sz="1400" spc="110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iode</a:t>
            </a:r>
            <a:r>
              <a:rPr dirty="0" smtClean="0" sz="1400" spc="120" b="1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ilicon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pn</a:t>
            </a:r>
            <a:r>
              <a:rPr dirty="0" smtClean="0" sz="1400" spc="114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unction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vice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desi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ned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operation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rev</a:t>
            </a:r>
            <a:r>
              <a:rPr dirty="0" smtClean="0" sz="1400" spc="-2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5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e-</a:t>
            </a:r>
            <a:r>
              <a:rPr dirty="0" smtClean="0" sz="1400" spc="-10" i="1">
                <a:latin typeface="Times New Roman"/>
                <a:cs typeface="Times New Roman"/>
              </a:rPr>
              <a:t> breakdown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regi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algn="just" marL="239395" marR="16510" indent="-227329">
              <a:lnSpc>
                <a:spcPts val="1850"/>
              </a:lnSpc>
              <a:spcBef>
                <a:spcPts val="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wn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set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by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carefully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controlling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doping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evel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during</a:t>
            </a:r>
            <a:r>
              <a:rPr dirty="0" smtClean="0" sz="1400" spc="-10">
                <a:latin typeface="Times New Roman"/>
                <a:cs typeface="Times New Roman"/>
              </a:rPr>
              <a:t> 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nufact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5">
                <a:latin typeface="Times New Roman"/>
                <a:cs typeface="Times New Roman"/>
              </a:rPr>
              <a:t>re.</a:t>
            </a:r>
            <a:endParaRPr sz="1400">
              <a:latin typeface="Times New Roman"/>
              <a:cs typeface="Times New Roman"/>
            </a:endParaRPr>
          </a:p>
          <a:p>
            <a:pPr algn="just" marL="239395" marR="13335" indent="-227329">
              <a:lnSpc>
                <a:spcPts val="1850"/>
              </a:lnSpc>
              <a:spcBef>
                <a:spcPts val="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From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discussion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chara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teristic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curve,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reach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reverse</a:t>
            </a:r>
            <a:r>
              <a:rPr dirty="0" smtClean="0" sz="1400" spc="-10">
                <a:latin typeface="Times New Roman"/>
                <a:cs typeface="Times New Roman"/>
              </a:rPr>
              <a:t> bre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kdown,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its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al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ost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constant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even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though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</a:t>
            </a:r>
            <a:r>
              <a:rPr dirty="0" smtClean="0" sz="1400" spc="3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nges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rastic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lly,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8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this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the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key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to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zener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diode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operatio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39395" marR="14604" indent="-227329">
              <a:lnSpc>
                <a:spcPts val="1850"/>
              </a:lnSpc>
              <a:spcBef>
                <a:spcPts val="8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-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ere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chara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teristic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again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Figu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-2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normal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operating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regi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for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aded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There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two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reverse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break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own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cha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isms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diode: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avalanche</a:t>
            </a:r>
            <a:r>
              <a:rPr dirty="0" smtClean="0" sz="1400" spc="114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breakdown</a:t>
            </a:r>
            <a:r>
              <a:rPr dirty="0" smtClean="0" sz="1400" spc="14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75"/>
              </a:spcBef>
            </a:pPr>
            <a:r>
              <a:rPr dirty="0" smtClean="0" sz="1400" spc="-10" i="1">
                <a:latin typeface="Times New Roman"/>
                <a:cs typeface="Times New Roman"/>
              </a:rPr>
              <a:t>zener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breakdow</a:t>
            </a:r>
            <a:r>
              <a:rPr dirty="0" smtClean="0" sz="1400" spc="-5" i="1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39395" marR="15240" indent="-227329">
              <a:lnSpc>
                <a:spcPts val="1880"/>
              </a:lnSpc>
              <a:spcBef>
                <a:spcPts val="7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Avalanche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brea</a:t>
            </a:r>
            <a:r>
              <a:rPr dirty="0" smtClean="0" sz="1400" spc="-20" b="1">
                <a:latin typeface="Times New Roman"/>
                <a:cs typeface="Times New Roman"/>
              </a:rPr>
              <a:t>k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occurs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both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rectifier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diodes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sufficiently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high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reverse</a:t>
            </a:r>
            <a:r>
              <a:rPr dirty="0" smtClean="0" sz="1400" spc="-10">
                <a:latin typeface="Times New Roman"/>
                <a:cs typeface="Times New Roman"/>
              </a:rPr>
              <a:t> voltage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(when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kdown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-15">
                <a:latin typeface="Cambria Math"/>
                <a:cs typeface="Cambria Math"/>
              </a:rPr>
              <a:t>&gt;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8151621"/>
            <a:ext cx="21539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1: Zener di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de sy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bol.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97553" y="8809482"/>
            <a:ext cx="32461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3-2: Gen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ral </a:t>
            </a:r>
            <a:r>
              <a:rPr dirty="0" smtClean="0" sz="1200" spc="-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ener 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de </a:t>
            </a:r>
            <a:r>
              <a:rPr dirty="0" smtClean="0" sz="1200" spc="-5" i="1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I </a:t>
            </a:r>
            <a:r>
              <a:rPr dirty="0" smtClean="0" sz="1200" spc="0">
                <a:latin typeface="Times New Roman"/>
                <a:cs typeface="Times New Roman"/>
              </a:rPr>
              <a:t>ch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racteristic.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3336" y="6577583"/>
            <a:ext cx="1219962" cy="1565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575303" y="5690615"/>
            <a:ext cx="3738372" cy="31310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570351" y="5685663"/>
            <a:ext cx="3748278" cy="3140964"/>
          </a:xfrm>
          <a:custGeom>
            <a:avLst/>
            <a:gdLst/>
            <a:ahLst/>
            <a:cxnLst/>
            <a:rect l="l" t="t" r="r" b="b"/>
            <a:pathLst>
              <a:path w="3748278" h="3140963">
                <a:moveTo>
                  <a:pt x="0" y="3140964"/>
                </a:moveTo>
                <a:lnTo>
                  <a:pt x="3748278" y="3140964"/>
                </a:lnTo>
                <a:lnTo>
                  <a:pt x="3748278" y="0"/>
                </a:lnTo>
                <a:lnTo>
                  <a:pt x="0" y="0"/>
                </a:lnTo>
                <a:lnTo>
                  <a:pt x="0" y="3140964"/>
                </a:lnTo>
                <a:close/>
              </a:path>
            </a:pathLst>
          </a:custGeom>
          <a:ln w="9906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307847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7847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465314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9751314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47338" y="6710933"/>
            <a:ext cx="3195066" cy="30243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47040"/>
            <a:ext cx="6884034" cy="1906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Z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er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rea</a:t>
            </a:r>
            <a:r>
              <a:rPr dirty="0" smtClean="0" sz="1400" spc="-20" b="1">
                <a:latin typeface="Times New Roman"/>
                <a:cs typeface="Times New Roman"/>
              </a:rPr>
              <a:t>k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urs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reverse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ages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-15">
                <a:latin typeface="Cambria Math"/>
                <a:cs typeface="Cambria Math"/>
              </a:rPr>
              <a:t>&lt;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V).</a:t>
            </a:r>
            <a:endParaRPr sz="1400">
              <a:latin typeface="Times New Roman"/>
              <a:cs typeface="Times New Roman"/>
            </a:endParaRPr>
          </a:p>
          <a:p>
            <a:pPr marL="239395" marR="18415" indent="-227329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ode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ain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ains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nearly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constant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ross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its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als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over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specified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range</a:t>
            </a:r>
            <a:r>
              <a:rPr dirty="0" smtClean="0" sz="1400" spc="-5">
                <a:latin typeface="Times New Roman"/>
                <a:cs typeface="Times New Roman"/>
              </a:rPr>
              <a:t> 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ener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(i.e.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acts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voltage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regula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239395" marR="12700" indent="-227329">
              <a:lnSpc>
                <a:spcPct val="110000"/>
              </a:lnSpc>
              <a:spcBef>
                <a:spcPts val="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diodes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comm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rc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ally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available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kdown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ges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less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ore</a:t>
            </a:r>
            <a:r>
              <a:rPr dirty="0" smtClean="0" sz="1400" spc="-10">
                <a:latin typeface="Times New Roman"/>
                <a:cs typeface="Times New Roman"/>
              </a:rPr>
              <a:t> than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250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V.</a:t>
            </a:r>
            <a:endParaRPr sz="1400">
              <a:latin typeface="Times New Roman"/>
              <a:cs typeface="Times New Roman"/>
            </a:endParaRPr>
          </a:p>
          <a:p>
            <a:pPr lvl="1" marL="466090" marR="12700" indent="-227329">
              <a:lnSpc>
                <a:spcPts val="1880"/>
              </a:lnSpc>
              <a:spcBef>
                <a:spcPts val="70"/>
              </a:spcBef>
              <a:buFont typeface="Wingdings"/>
              <a:buChar char=""/>
              <a:tabLst>
                <a:tab pos="46609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(a)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represents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ractic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el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change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5">
                <a:latin typeface="Times New Roman"/>
                <a:cs typeface="Times New Roman"/>
              </a:rPr>
              <a:t> (</a:t>
            </a:r>
            <a:r>
              <a:rPr dirty="0" smtClean="0" sz="1400" spc="-15">
                <a:latin typeface="Cambria Math"/>
                <a:cs typeface="Cambria Math"/>
              </a:rPr>
              <a:t>∆𝐼</a:t>
            </a:r>
            <a:r>
              <a:rPr dirty="0" smtClean="0" baseline="-16666" sz="1500" spc="165">
                <a:latin typeface="Cambria Math"/>
                <a:cs typeface="Cambria Math"/>
              </a:rPr>
              <a:t>Z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produces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ll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change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∆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157">
                <a:latin typeface="Cambria Math"/>
                <a:cs typeface="Cambria Math"/>
              </a:rPr>
              <a:t>Z</a:t>
            </a:r>
            <a:r>
              <a:rPr dirty="0" smtClean="0" sz="1400" spc="-5">
                <a:latin typeface="Times New Roman"/>
                <a:cs typeface="Times New Roman"/>
              </a:rPr>
              <a:t>),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lustrated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-3(b).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466090">
              <a:lnSpc>
                <a:spcPct val="100000"/>
              </a:lnSpc>
              <a:spcBef>
                <a:spcPts val="110"/>
              </a:spcBef>
            </a:pPr>
            <a:r>
              <a:rPr dirty="0" smtClean="0" sz="1400" spc="-5">
                <a:latin typeface="Times New Roman"/>
                <a:cs typeface="Times New Roman"/>
              </a:rPr>
              <a:t>ratio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∆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6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∆𝐼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mpedance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(resistanc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28595" y="2454402"/>
            <a:ext cx="628650" cy="344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">
                <a:latin typeface="Cambria Math"/>
                <a:cs typeface="Cambria Math"/>
              </a:rPr>
              <a:t>𝑍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-110">
                <a:latin typeface="Cambria Math"/>
                <a:cs typeface="Cambria Math"/>
              </a:rPr>
              <a:t> </a:t>
            </a:r>
            <a:r>
              <a:rPr dirty="0" smtClean="0" baseline="-37698" sz="2100" spc="-22">
                <a:latin typeface="Cambria Math"/>
                <a:cs typeface="Cambria Math"/>
              </a:rPr>
              <a:t>∆𝐼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43123" y="2319528"/>
            <a:ext cx="29527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∆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0670" y="2661411"/>
            <a:ext cx="10223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5">
                <a:latin typeface="Cambria Math"/>
                <a:cs typeface="Cambria Math"/>
              </a:rPr>
              <a:t>Z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55823" y="2581528"/>
            <a:ext cx="276606" cy="0"/>
          </a:xfrm>
          <a:custGeom>
            <a:avLst/>
            <a:gdLst/>
            <a:ahLst/>
            <a:cxnLst/>
            <a:rect l="l" t="t" r="r" b="b"/>
            <a:pathLst>
              <a:path w="276606" h="0">
                <a:moveTo>
                  <a:pt x="0" y="0"/>
                </a:moveTo>
                <a:lnTo>
                  <a:pt x="27660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77511" y="2454402"/>
            <a:ext cx="1067435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Equation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–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5927090"/>
            <a:ext cx="6883400" cy="1654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826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3: Practic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zener </a:t>
            </a:r>
            <a:r>
              <a:rPr dirty="0" smtClean="0" sz="1200" spc="-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iode equivalent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irc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it and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char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cteristic c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rve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ill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str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𝑍</a:t>
            </a:r>
            <a:r>
              <a:rPr dirty="0" smtClean="0" baseline="-16666" sz="1500" spc="165">
                <a:latin typeface="Cambria Math"/>
                <a:cs typeface="Cambria Math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0"/>
              </a:spcBef>
            </a:pPr>
            <a:endParaRPr sz="800"/>
          </a:p>
          <a:p>
            <a:pPr algn="just" marL="12700" marR="12700">
              <a:lnSpc>
                <a:spcPct val="1114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EXAMPLE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-1: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exhibits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certain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change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rt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change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portion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line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characteristic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curve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etween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-7">
                <a:latin typeface="Cambria Math"/>
                <a:cs typeface="Cambria Math"/>
              </a:rPr>
              <a:t>𝑍</a:t>
            </a:r>
            <a:r>
              <a:rPr dirty="0" smtClean="0" baseline="-16666" sz="1500" spc="0">
                <a:latin typeface="Cambria Math"/>
                <a:cs typeface="Cambria Math"/>
              </a:rPr>
              <a:t>� 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-22">
                <a:latin typeface="Cambria Math"/>
                <a:cs typeface="Cambria Math"/>
              </a:rPr>
              <a:t>𝑍</a:t>
            </a:r>
            <a:r>
              <a:rPr dirty="0" smtClean="0" baseline="-16666" sz="1500" spc="120">
                <a:latin typeface="Cambria Math"/>
                <a:cs typeface="Cambria Math"/>
              </a:rPr>
              <a:t>M</a:t>
            </a:r>
            <a:r>
              <a:rPr dirty="0" smtClean="0" baseline="-16666" sz="1500" spc="12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ill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strated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-4.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What</a:t>
            </a:r>
            <a:r>
              <a:rPr dirty="0" smtClean="0" sz="1400" spc="-5">
                <a:latin typeface="Times New Roman"/>
                <a:cs typeface="Times New Roman"/>
              </a:rPr>
              <a:t> 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edance?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9"/>
              </a:spcBef>
            </a:pPr>
            <a:endParaRPr sz="1300"/>
          </a:p>
          <a:p>
            <a:pPr algn="ctr" marR="149352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8297671"/>
            <a:ext cx="3580129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Solut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on</a:t>
            </a:r>
            <a:r>
              <a:rPr dirty="0" smtClean="0" sz="1400" spc="-10" b="1" i="1">
                <a:latin typeface="Times New Roman"/>
                <a:cs typeface="Times New Roman"/>
              </a:rPr>
              <a:t>  </a:t>
            </a:r>
            <a:r>
              <a:rPr dirty="0" smtClean="0" sz="1400" spc="-15">
                <a:latin typeface="Cambria Math"/>
                <a:cs typeface="Cambria Math"/>
              </a:rPr>
              <a:t>𝑍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∆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157">
                <a:latin typeface="Cambria Math"/>
                <a:cs typeface="Cambria Math"/>
              </a:rPr>
              <a:t>Z</a:t>
            </a:r>
            <a:r>
              <a:rPr dirty="0" smtClean="0" baseline="1984" sz="2100" spc="-22">
                <a:latin typeface="Cambria Math"/>
                <a:cs typeface="Cambria Math"/>
              </a:rPr>
              <a:t>⁄</a:t>
            </a:r>
            <a:r>
              <a:rPr dirty="0" smtClean="0" sz="1400" spc="-15">
                <a:latin typeface="Cambria Math"/>
                <a:cs typeface="Cambria Math"/>
              </a:rPr>
              <a:t>∆𝐼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5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mV</a:t>
            </a:r>
            <a:r>
              <a:rPr dirty="0" smtClean="0" baseline="1984" sz="2100" spc="-22">
                <a:latin typeface="Cambria Math"/>
                <a:cs typeface="Cambria Math"/>
              </a:rPr>
              <a:t>⁄</a:t>
            </a:r>
            <a:r>
              <a:rPr dirty="0" smtClean="0" sz="1400" spc="-10">
                <a:latin typeface="Cambria Math"/>
                <a:cs typeface="Cambria Math"/>
              </a:rPr>
              <a:t>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mA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45157" y="2829305"/>
            <a:ext cx="4393692" cy="3131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307847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7847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465314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9751314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1040"/>
            <a:ext cx="6878955" cy="4832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2700" indent="-227329">
              <a:lnSpc>
                <a:spcPct val="110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mula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culating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change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given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junction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ature</a:t>
            </a:r>
            <a:r>
              <a:rPr dirty="0" smtClean="0" sz="1400" spc="-10">
                <a:latin typeface="Times New Roman"/>
                <a:cs typeface="Times New Roman"/>
              </a:rPr>
              <a:t> change,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specified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pera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coeffi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ient,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56027" y="1019302"/>
            <a:ext cx="154876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∆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11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𝑇�×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∆𝑇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0832" y="1019302"/>
            <a:ext cx="1068070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Equation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–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333032"/>
            <a:ext cx="6884034" cy="178371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2599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where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1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inal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reference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ature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25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𝑇�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temperature</a:t>
            </a:r>
            <a:r>
              <a:rPr dirty="0" smtClean="0" sz="1400" spc="-5">
                <a:latin typeface="Times New Roman"/>
                <a:cs typeface="Times New Roman"/>
              </a:rPr>
              <a:t> coefficient,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∆𝑇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change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pera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from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refere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erature.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 marL="469900" marR="17145" indent="-228600">
              <a:lnSpc>
                <a:spcPct val="1104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positive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𝑇�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eans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ses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ature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 decreases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erature.</a:t>
            </a:r>
            <a:endParaRPr sz="1400">
              <a:latin typeface="Times New Roman"/>
              <a:cs typeface="Times New Roman"/>
            </a:endParaRPr>
          </a:p>
          <a:p>
            <a:pPr marL="469900" marR="17780" indent="-228600">
              <a:lnSpc>
                <a:spcPct val="110700"/>
              </a:lnSpc>
              <a:spcBef>
                <a:spcPts val="2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ne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ative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𝑇𝐶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ans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decreases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ncrease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peratu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 incre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erature.</a:t>
            </a: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9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some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cases,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erature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coefficient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xpressed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mV</a:t>
            </a:r>
            <a:r>
              <a:rPr dirty="0" smtClean="0" sz="1400" spc="-5">
                <a:latin typeface="Cambria Math"/>
                <a:cs typeface="Cambria Math"/>
              </a:rPr>
              <a:t>/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rather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%</a:t>
            </a:r>
            <a:r>
              <a:rPr dirty="0" smtClean="0" sz="1400" spc="-15">
                <a:latin typeface="Cambria Math"/>
                <a:cs typeface="Cambria Math"/>
              </a:rPr>
              <a:t>/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46705" y="3233166"/>
            <a:ext cx="117157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∆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𝑇�×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∆𝑇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9015" y="3233166"/>
            <a:ext cx="1068070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Cambria Math"/>
                <a:cs typeface="Cambria Math"/>
              </a:rPr>
              <a:t>Equation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–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3547109"/>
            <a:ext cx="6884670" cy="5614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5240">
              <a:lnSpc>
                <a:spcPct val="1125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EXAMPLE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-2:</a:t>
            </a:r>
            <a:r>
              <a:rPr dirty="0" smtClean="0" sz="1400" spc="-8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8.2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(8.2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has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positive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ature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coefficient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0.0</a:t>
            </a:r>
            <a:r>
              <a:rPr dirty="0" smtClean="0" sz="1400" spc="-1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Cambria Math"/>
                <a:cs typeface="Cambria Math"/>
              </a:rPr>
              <a:t>%</a:t>
            </a:r>
            <a:r>
              <a:rPr dirty="0" smtClean="0" sz="1400" spc="-15">
                <a:latin typeface="Cambria Math"/>
                <a:cs typeface="Cambria Math"/>
              </a:rPr>
              <a:t>/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What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60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1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2"/>
              </a:spcBef>
            </a:pPr>
            <a:endParaRPr sz="950"/>
          </a:p>
          <a:p>
            <a:pPr algn="just" marL="12700" marR="4037965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Solut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hange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ener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oltage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10">
                <a:latin typeface="Cambria Math"/>
                <a:cs typeface="Cambria Math"/>
              </a:rPr>
              <a:t>∆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×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𝑇�×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∆𝑇=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8</a:t>
            </a:r>
            <a:r>
              <a:rPr dirty="0" smtClean="0" sz="1400" spc="-10">
                <a:latin typeface="Cambria Math"/>
                <a:cs typeface="Cambria Math"/>
              </a:rPr>
              <a:t>.2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V)(</a:t>
            </a:r>
            <a:r>
              <a:rPr dirty="0" smtClean="0" sz="1400" spc="-15">
                <a:latin typeface="Cambria Math"/>
                <a:cs typeface="Cambria Math"/>
              </a:rPr>
              <a:t>0</a:t>
            </a:r>
            <a:r>
              <a:rPr dirty="0" smtClean="0" sz="1400" spc="-5">
                <a:latin typeface="Cambria Math"/>
                <a:cs typeface="Cambria Math"/>
              </a:rPr>
              <a:t>.</a:t>
            </a:r>
            <a:r>
              <a:rPr dirty="0" smtClean="0" sz="1400" spc="-15">
                <a:latin typeface="Cambria Math"/>
                <a:cs typeface="Cambria Math"/>
              </a:rPr>
              <a:t>05</a:t>
            </a:r>
            <a:r>
              <a:rPr dirty="0" smtClean="0" sz="1400" spc="-15">
                <a:latin typeface="Cambria Math"/>
                <a:cs typeface="Cambria Math"/>
              </a:rPr>
              <a:t>%</a:t>
            </a:r>
            <a:r>
              <a:rPr dirty="0" smtClean="0" sz="1400" spc="-5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10">
                <a:latin typeface="Times New Roman"/>
                <a:cs typeface="Times New Roman"/>
              </a:rPr>
              <a:t>)(6</a:t>
            </a:r>
            <a:r>
              <a:rPr dirty="0" smtClean="0" sz="1400" spc="-15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25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10">
                <a:latin typeface="Times New Roman"/>
                <a:cs typeface="Times New Roman"/>
              </a:rPr>
              <a:t>)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8</a:t>
            </a:r>
            <a:r>
              <a:rPr dirty="0" smtClean="0" sz="1400" spc="-10">
                <a:latin typeface="Cambria Math"/>
                <a:cs typeface="Cambria Math"/>
              </a:rPr>
              <a:t>.2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V)(</a:t>
            </a:r>
            <a:r>
              <a:rPr dirty="0" smtClean="0" sz="1400" spc="-15">
                <a:latin typeface="Cambria Math"/>
                <a:cs typeface="Cambria Math"/>
              </a:rPr>
              <a:t>0</a:t>
            </a:r>
            <a:r>
              <a:rPr dirty="0" smtClean="0" sz="1400" spc="-5">
                <a:latin typeface="Cambria Math"/>
                <a:cs typeface="Cambria Math"/>
              </a:rPr>
              <a:t>.</a:t>
            </a:r>
            <a:r>
              <a:rPr dirty="0" smtClean="0" sz="1400" spc="-15">
                <a:latin typeface="Cambria Math"/>
                <a:cs typeface="Cambria Math"/>
              </a:rPr>
              <a:t>000</a:t>
            </a:r>
            <a:r>
              <a:rPr dirty="0" smtClean="0" sz="1400" spc="-5">
                <a:latin typeface="Cambria Math"/>
                <a:cs typeface="Cambria Math"/>
              </a:rPr>
              <a:t>5</a:t>
            </a:r>
            <a:r>
              <a:rPr dirty="0" smtClean="0" sz="1400" spc="-5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10">
                <a:latin typeface="Times New Roman"/>
                <a:cs typeface="Times New Roman"/>
              </a:rPr>
              <a:t>)(3</a:t>
            </a:r>
            <a:r>
              <a:rPr dirty="0" smtClean="0" sz="1400" spc="-1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10">
                <a:latin typeface="Times New Roman"/>
                <a:cs typeface="Times New Roman"/>
              </a:rPr>
              <a:t>)=144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mV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algn="just" marL="12700" marR="121094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Notice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0.05</a:t>
            </a:r>
            <a:r>
              <a:rPr dirty="0" smtClean="0" sz="1400" spc="-20">
                <a:latin typeface="Cambria Math"/>
                <a:cs typeface="Cambria Math"/>
              </a:rPr>
              <a:t>%</a:t>
            </a:r>
            <a:r>
              <a:rPr dirty="0" smtClean="0" sz="1400" spc="-5">
                <a:latin typeface="Cambria Math"/>
                <a:cs typeface="Cambria Math"/>
              </a:rPr>
              <a:t>/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converted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0</a:t>
            </a:r>
            <a:r>
              <a:rPr dirty="0" smtClean="0" sz="1400" spc="-5">
                <a:latin typeface="Cambria Math"/>
                <a:cs typeface="Cambria Math"/>
              </a:rPr>
              <a:t>.</a:t>
            </a:r>
            <a:r>
              <a:rPr dirty="0" smtClean="0" sz="1400" spc="-15">
                <a:latin typeface="Cambria Math"/>
                <a:cs typeface="Cambria Math"/>
              </a:rPr>
              <a:t>0005</a:t>
            </a:r>
            <a:r>
              <a:rPr dirty="0" smtClean="0" sz="1400" spc="-5">
                <a:latin typeface="Times New Roman"/>
                <a:cs typeface="Times New Roman"/>
              </a:rPr>
              <a:t>/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-5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 marR="0">
              <a:lnSpc>
                <a:spcPct val="100000"/>
              </a:lnSpc>
              <a:spcBef>
                <a:spcPts val="215"/>
              </a:spcBef>
            </a:pP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112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+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∆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8</a:t>
            </a:r>
            <a:r>
              <a:rPr dirty="0" smtClean="0" sz="1400" spc="-10">
                <a:latin typeface="Cambria Math"/>
                <a:cs typeface="Cambria Math"/>
              </a:rPr>
              <a:t>.2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+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144mV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8</a:t>
            </a:r>
            <a:r>
              <a:rPr dirty="0" smtClean="0" sz="1400" spc="-5">
                <a:latin typeface="Cambria Math"/>
                <a:cs typeface="Cambria Math"/>
              </a:rPr>
              <a:t>.</a:t>
            </a:r>
            <a:r>
              <a:rPr dirty="0" smtClean="0" sz="1400" spc="-15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4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8"/>
              </a:spcBef>
            </a:pPr>
            <a:endParaRPr sz="750"/>
          </a:p>
          <a:p>
            <a:pPr marL="239395" marR="13970" indent="-227329">
              <a:lnSpc>
                <a:spcPct val="1125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Z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er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er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Diss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pation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and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Deratin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-5" b="1">
                <a:latin typeface="Times New Roman"/>
                <a:cs typeface="Times New Roman"/>
              </a:rPr>
              <a:t>: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odes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ified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operate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um</a:t>
            </a:r>
            <a:r>
              <a:rPr dirty="0" smtClean="0" sz="1400" spc="-10">
                <a:latin typeface="Times New Roman"/>
                <a:cs typeface="Times New Roman"/>
              </a:rPr>
              <a:t> power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called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maxi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power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dissipation,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70">
                <a:latin typeface="Cambria Math"/>
                <a:cs typeface="Cambria Math"/>
              </a:rPr>
              <a:t>�</a:t>
            </a:r>
            <a:r>
              <a:rPr dirty="0" smtClean="0" baseline="-16666" sz="1500" spc="104">
                <a:latin typeface="Cambria Math"/>
                <a:cs typeface="Cambria Math"/>
              </a:rPr>
              <a:t>D</a:t>
            </a:r>
            <a:r>
              <a:rPr dirty="0" smtClean="0" baseline="-16666" sz="1500" spc="-7">
                <a:latin typeface="Cambria Math"/>
                <a:cs typeface="Cambria Math"/>
              </a:rPr>
              <a:t>(</a:t>
            </a:r>
            <a:r>
              <a:rPr dirty="0" smtClean="0" baseline="-16666" sz="1500" spc="112">
                <a:latin typeface="Cambria Math"/>
                <a:cs typeface="Cambria Math"/>
              </a:rPr>
              <a:t>ma</a:t>
            </a:r>
            <a:r>
              <a:rPr dirty="0" smtClean="0" baseline="-16666" sz="1500" spc="75">
                <a:latin typeface="Cambria Math"/>
                <a:cs typeface="Cambria Math"/>
              </a:rPr>
              <a:t>x</a:t>
            </a:r>
            <a:r>
              <a:rPr dirty="0" smtClean="0" baseline="-16666" sz="1500" spc="82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dc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power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dissipation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2"/>
              </a:spcBef>
              <a:buFont typeface="Wingdings"/>
              <a:buChar char=""/>
            </a:pPr>
            <a:endParaRPr sz="1000"/>
          </a:p>
          <a:p>
            <a:pPr algn="ctr" marR="46355">
              <a:lnSpc>
                <a:spcPct val="100000"/>
              </a:lnSpc>
            </a:pPr>
            <a:r>
              <a:rPr dirty="0" smtClean="0" sz="1400" spc="-170">
                <a:latin typeface="Cambria Math"/>
                <a:cs typeface="Cambria Math"/>
              </a:rPr>
              <a:t>�</a:t>
            </a:r>
            <a:r>
              <a:rPr dirty="0" smtClean="0" baseline="-16666" sz="1500" spc="104">
                <a:latin typeface="Cambria Math"/>
                <a:cs typeface="Cambria Math"/>
              </a:rPr>
              <a:t>D</a:t>
            </a:r>
            <a:r>
              <a:rPr dirty="0" smtClean="0" baseline="-16666" sz="1500" spc="104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165">
                <a:latin typeface="Cambria Math"/>
                <a:cs typeface="Cambria Math"/>
              </a:rPr>
              <a:t>Z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28"/>
              </a:spcBef>
            </a:pPr>
            <a:endParaRPr sz="750"/>
          </a:p>
          <a:p>
            <a:pPr algn="just" marL="239395" marR="15240" indent="-227329">
              <a:lnSpc>
                <a:spcPct val="1115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 i="1">
                <a:latin typeface="Times New Roman"/>
                <a:cs typeface="Times New Roman"/>
              </a:rPr>
              <a:t>Pow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8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Derating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power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dissipation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ode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typi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ally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spe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fied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 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peratu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es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ow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rta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value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2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example).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Above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ified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erature,</a:t>
            </a:r>
            <a:r>
              <a:rPr dirty="0" smtClean="0" sz="1400" spc="-5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mum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power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dissipat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duc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accor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derating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factor.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derat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factor</a:t>
            </a:r>
            <a:r>
              <a:rPr dirty="0" smtClean="0" sz="1400" spc="-5">
                <a:latin typeface="Times New Roman"/>
                <a:cs typeface="Times New Roman"/>
              </a:rPr>
              <a:t> 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expressed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mW</a:t>
            </a:r>
            <a:r>
              <a:rPr dirty="0" smtClean="0" sz="1400" spc="-15">
                <a:latin typeface="Cambria Math"/>
                <a:cs typeface="Cambria Math"/>
              </a:rPr>
              <a:t>/</a:t>
            </a:r>
            <a:r>
              <a:rPr dirty="0" smtClean="0" sz="1400" spc="-10">
                <a:latin typeface="Cambria Math"/>
                <a:cs typeface="Cambria Math"/>
              </a:rPr>
              <a:t>℃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derat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power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algn="ctr" marR="3810">
              <a:lnSpc>
                <a:spcPct val="100000"/>
              </a:lnSpc>
            </a:pPr>
            <a:r>
              <a:rPr dirty="0" smtClean="0" baseline="11904" sz="2100" spc="-254">
                <a:latin typeface="Cambria Math"/>
                <a:cs typeface="Cambria Math"/>
              </a:rPr>
              <a:t>�</a:t>
            </a:r>
            <a:r>
              <a:rPr dirty="0" smtClean="0" sz="1000" spc="70">
                <a:latin typeface="Cambria Math"/>
                <a:cs typeface="Cambria Math"/>
              </a:rPr>
              <a:t>D</a:t>
            </a:r>
            <a:r>
              <a:rPr dirty="0" smtClean="0" sz="1000" spc="-5">
                <a:latin typeface="Cambria Math"/>
                <a:cs typeface="Cambria Math"/>
              </a:rPr>
              <a:t>(</a:t>
            </a:r>
            <a:r>
              <a:rPr dirty="0" smtClean="0" sz="1000" spc="70">
                <a:latin typeface="Cambria Math"/>
                <a:cs typeface="Cambria Math"/>
              </a:rPr>
              <a:t>d</a:t>
            </a: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rated</a:t>
            </a:r>
            <a:r>
              <a:rPr dirty="0" smtClean="0" sz="1000" spc="55">
                <a:latin typeface="Cambria Math"/>
                <a:cs typeface="Cambria Math"/>
              </a:rPr>
              <a:t>)  </a:t>
            </a:r>
            <a:r>
              <a:rPr dirty="0" smtClean="0" baseline="11904" sz="2100" spc="-22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-254">
                <a:latin typeface="Cambria Math"/>
                <a:cs typeface="Cambria Math"/>
              </a:rPr>
              <a:t>�</a:t>
            </a:r>
            <a:r>
              <a:rPr dirty="0" smtClean="0" sz="1000" spc="75">
                <a:latin typeface="Cambria Math"/>
                <a:cs typeface="Cambria Math"/>
              </a:rPr>
              <a:t>D</a:t>
            </a:r>
            <a:r>
              <a:rPr dirty="0" smtClean="0" sz="1000" spc="-5">
                <a:latin typeface="Cambria Math"/>
                <a:cs typeface="Cambria Math"/>
              </a:rPr>
              <a:t>(</a:t>
            </a:r>
            <a:r>
              <a:rPr dirty="0" smtClean="0" sz="1000" spc="75">
                <a:latin typeface="Cambria Math"/>
                <a:cs typeface="Cambria Math"/>
              </a:rPr>
              <a:t>ma</a:t>
            </a:r>
            <a:r>
              <a:rPr dirty="0" smtClean="0" sz="1000" spc="50">
                <a:latin typeface="Cambria Math"/>
                <a:cs typeface="Cambria Math"/>
              </a:rPr>
              <a:t>x</a:t>
            </a:r>
            <a:r>
              <a:rPr dirty="0" smtClean="0" sz="1000" spc="0">
                <a:latin typeface="Cambria Math"/>
                <a:cs typeface="Cambria Math"/>
              </a:rPr>
              <a:t>) </a:t>
            </a:r>
            <a:r>
              <a:rPr dirty="0" smtClean="0" sz="1000" spc="-75">
                <a:latin typeface="Cambria Math"/>
                <a:cs typeface="Cambria Math"/>
              </a:rPr>
              <a:t> </a:t>
            </a:r>
            <a:r>
              <a:rPr dirty="0" smtClean="0" baseline="11904" sz="2100" spc="-22">
                <a:latin typeface="Cambria Math"/>
                <a:cs typeface="Cambria Math"/>
              </a:rPr>
              <a:t>−</a:t>
            </a:r>
            <a:r>
              <a:rPr dirty="0" smtClean="0" baseline="11904" sz="2100" spc="-22">
                <a:latin typeface="Cambria Math"/>
                <a:cs typeface="Cambria Math"/>
              </a:rPr>
              <a:t> </a:t>
            </a:r>
            <a:r>
              <a:rPr dirty="0" smtClean="0" baseline="13888" sz="2100" spc="-15">
                <a:latin typeface="Cambria Math"/>
                <a:cs typeface="Cambria Math"/>
              </a:rPr>
              <a:t>(</a:t>
            </a:r>
            <a:r>
              <a:rPr dirty="0" smtClean="0" baseline="11904" sz="2100" spc="-22">
                <a:latin typeface="Cambria Math"/>
                <a:cs typeface="Cambria Math"/>
              </a:rPr>
              <a:t>mW</a:t>
            </a:r>
            <a:r>
              <a:rPr dirty="0" smtClean="0" baseline="13888" sz="2100" spc="-22">
                <a:latin typeface="Cambria Math"/>
                <a:cs typeface="Cambria Math"/>
              </a:rPr>
              <a:t>⁄</a:t>
            </a:r>
            <a:r>
              <a:rPr dirty="0" smtClean="0" baseline="11904" sz="2100" spc="-22">
                <a:latin typeface="Cambria Math"/>
                <a:cs typeface="Cambria Math"/>
              </a:rPr>
              <a:t>℃</a:t>
            </a:r>
            <a:r>
              <a:rPr dirty="0" smtClean="0" baseline="13888" sz="2100" spc="-15">
                <a:latin typeface="Cambria Math"/>
                <a:cs typeface="Cambria Math"/>
              </a:rPr>
              <a:t>)</a:t>
            </a:r>
            <a:r>
              <a:rPr dirty="0" smtClean="0" baseline="11904" sz="2100" spc="-22">
                <a:latin typeface="Cambria Math"/>
                <a:cs typeface="Cambria Math"/>
              </a:rPr>
              <a:t>∆𝑇</a:t>
            </a:r>
            <a:endParaRPr baseline="11904" sz="2100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5"/>
              </a:spcBef>
            </a:pPr>
            <a:endParaRPr sz="700"/>
          </a:p>
          <a:p>
            <a:pPr algn="just" marL="12700" marR="12700">
              <a:lnSpc>
                <a:spcPct val="1123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EXAMPLE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–</a:t>
            </a:r>
            <a:r>
              <a:rPr dirty="0" smtClean="0" sz="1400" spc="-10" b="1">
                <a:latin typeface="Times New Roman"/>
                <a:cs typeface="Times New Roman"/>
              </a:rPr>
              <a:t>3: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rtain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has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power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rating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400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50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derating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factor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3.2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mW</a:t>
            </a:r>
            <a:r>
              <a:rPr dirty="0" smtClean="0" baseline="1984" sz="2100" spc="-22">
                <a:latin typeface="Cambria Math"/>
                <a:cs typeface="Cambria Math"/>
              </a:rPr>
              <a:t>⁄</a:t>
            </a:r>
            <a:r>
              <a:rPr dirty="0" smtClean="0" sz="1400" spc="-10">
                <a:latin typeface="Cambria Math"/>
                <a:cs typeface="Cambria Math"/>
              </a:rPr>
              <a:t>℃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power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dissipa</a:t>
            </a:r>
            <a:r>
              <a:rPr dirty="0" smtClean="0" sz="1400" spc="-1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peratu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5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5"/>
              </a:spcBef>
            </a:pPr>
            <a:endParaRPr sz="950"/>
          </a:p>
          <a:p>
            <a:pPr algn="just" marL="12700" marR="6249035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Solut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algn="ctr" marR="127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5">
                <a:latin typeface="Cambria Math"/>
                <a:cs typeface="Cambria Math"/>
              </a:rPr>
              <a:t>𝑃</a:t>
            </a:r>
            <a:r>
              <a:rPr dirty="0" smtClean="0" baseline="-16666" sz="1500" spc="112">
                <a:latin typeface="Cambria Math"/>
                <a:cs typeface="Cambria Math"/>
              </a:rPr>
              <a:t>D</a:t>
            </a:r>
            <a:r>
              <a:rPr dirty="0" smtClean="0" baseline="-13888" sz="1500" spc="-7">
                <a:latin typeface="Cambria Math"/>
                <a:cs typeface="Cambria Math"/>
              </a:rPr>
              <a:t>(</a:t>
            </a:r>
            <a:r>
              <a:rPr dirty="0" smtClean="0" baseline="-16666" sz="1500" spc="104">
                <a:latin typeface="Cambria Math"/>
                <a:cs typeface="Cambria Math"/>
              </a:rPr>
              <a:t>d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rate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3888" sz="1500" spc="0">
                <a:latin typeface="Cambria Math"/>
                <a:cs typeface="Cambria Math"/>
              </a:rPr>
              <a:t>) </a:t>
            </a:r>
            <a:r>
              <a:rPr dirty="0" smtClean="0" baseline="-13888" sz="1500" spc="7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𝑃</a:t>
            </a:r>
            <a:r>
              <a:rPr dirty="0" smtClean="0" baseline="-16666" sz="1500" spc="104">
                <a:latin typeface="Cambria Math"/>
                <a:cs typeface="Cambria Math"/>
              </a:rPr>
              <a:t>D</a:t>
            </a:r>
            <a:r>
              <a:rPr dirty="0" smtClean="0" baseline="-13888" sz="1500" spc="-7">
                <a:latin typeface="Cambria Math"/>
                <a:cs typeface="Cambria Math"/>
              </a:rPr>
              <a:t>(</a:t>
            </a:r>
            <a:r>
              <a:rPr dirty="0" smtClean="0" baseline="-16666" sz="1500" spc="112">
                <a:latin typeface="Cambria Math"/>
                <a:cs typeface="Cambria Math"/>
              </a:rPr>
              <a:t>ma</a:t>
            </a:r>
            <a:r>
              <a:rPr dirty="0" smtClean="0" baseline="-16666" sz="1500" spc="75">
                <a:latin typeface="Cambria Math"/>
                <a:cs typeface="Cambria Math"/>
              </a:rPr>
              <a:t>x</a:t>
            </a:r>
            <a:r>
              <a:rPr dirty="0" smtClean="0" baseline="-13888" sz="1500" spc="0">
                <a:latin typeface="Cambria Math"/>
                <a:cs typeface="Cambria Math"/>
              </a:rPr>
              <a:t>) </a:t>
            </a:r>
            <a:r>
              <a:rPr dirty="0" smtClean="0" baseline="-13888" sz="1500" spc="-104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−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mW</a:t>
            </a:r>
            <a:r>
              <a:rPr dirty="0" smtClean="0" baseline="1984" sz="2100" spc="-22">
                <a:latin typeface="Cambria Math"/>
                <a:cs typeface="Cambria Math"/>
              </a:rPr>
              <a:t>⁄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sz="1400" spc="-15">
                <a:latin typeface="Cambria Math"/>
                <a:cs typeface="Cambria Math"/>
              </a:rPr>
              <a:t>∆𝑇=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40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mW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−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.2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mW</a:t>
            </a:r>
            <a:r>
              <a:rPr dirty="0" smtClean="0" baseline="1984" sz="2100" spc="-22">
                <a:latin typeface="Cambria Math"/>
                <a:cs typeface="Cambria Math"/>
              </a:rPr>
              <a:t>⁄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baseline="1984" sz="2100" spc="-15">
                <a:latin typeface="Cambria Math"/>
                <a:cs typeface="Cambria Math"/>
              </a:rPr>
              <a:t>)(</a:t>
            </a:r>
            <a:r>
              <a:rPr dirty="0" smtClean="0" sz="1400" spc="-15">
                <a:latin typeface="Cambria Math"/>
                <a:cs typeface="Cambria Math"/>
              </a:rPr>
              <a:t>90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−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50</a:t>
            </a:r>
            <a:r>
              <a:rPr dirty="0" smtClean="0" sz="1400" spc="-15">
                <a:latin typeface="Cambria Math"/>
                <a:cs typeface="Cambria Math"/>
              </a:rPr>
              <a:t>℃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1409700">
              <a:lnSpc>
                <a:spcPct val="100000"/>
              </a:lnSpc>
              <a:spcBef>
                <a:spcPts val="365"/>
              </a:spcBef>
            </a:pP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40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mW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12</a:t>
            </a:r>
            <a:r>
              <a:rPr dirty="0" smtClean="0" sz="1400" spc="-10">
                <a:latin typeface="Cambria Math"/>
                <a:cs typeface="Cambria Math"/>
              </a:rPr>
              <a:t>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mW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27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mW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307847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465314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9751314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0914" y="2412492"/>
            <a:ext cx="4219194" cy="18722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543300" y="7594854"/>
            <a:ext cx="3890009" cy="1691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45516"/>
            <a:ext cx="6883400" cy="2924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3.2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Z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ener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iode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plicati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"/>
              </a:spcBef>
            </a:pPr>
            <a:endParaRPr sz="950"/>
          </a:p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ltage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refe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ences,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regulators,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limiters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clipper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39395" marR="12700" indent="-227329">
              <a:lnSpc>
                <a:spcPts val="1850"/>
              </a:lnSpc>
              <a:spcBef>
                <a:spcPts val="8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Z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er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Regul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tion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ith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riable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Input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Volta</a:t>
            </a:r>
            <a:r>
              <a:rPr dirty="0" smtClean="0" sz="1400" spc="-20" b="1">
                <a:latin typeface="Times New Roman"/>
                <a:cs typeface="Times New Roman"/>
              </a:rPr>
              <a:t>g</a:t>
            </a:r>
            <a:r>
              <a:rPr dirty="0" smtClean="0" sz="1400" spc="1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ators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prov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reasonably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constant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dc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level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output,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but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not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particularly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efficient.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this</a:t>
            </a:r>
            <a:r>
              <a:rPr dirty="0" smtClean="0" sz="1400" spc="-10">
                <a:latin typeface="Times New Roman"/>
                <a:cs typeface="Times New Roman"/>
              </a:rPr>
              <a:t> reason,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applications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require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only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load.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8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Z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er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Regul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tion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ith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riable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15" b="1">
                <a:latin typeface="Times New Roman"/>
                <a:cs typeface="Times New Roman"/>
              </a:rPr>
              <a:t>d</a:t>
            </a:r>
            <a:r>
              <a:rPr dirty="0" smtClean="0" sz="1400" spc="-5" b="1">
                <a:latin typeface="Times New Roman"/>
                <a:cs typeface="Times New Roman"/>
              </a:rPr>
              <a:t>: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-5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ator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239395" marR="14604">
              <a:lnSpc>
                <a:spcPts val="1880"/>
              </a:lnSpc>
              <a:spcBef>
                <a:spcPts val="7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variable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load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resistor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ross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inals.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aintains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nearly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constant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tage</a:t>
            </a:r>
            <a:r>
              <a:rPr dirty="0" smtClean="0" sz="1400" spc="-5">
                <a:latin typeface="Times New Roman"/>
                <a:cs typeface="Times New Roman"/>
              </a:rPr>
              <a:t> 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ross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long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greater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Z</a:t>
            </a:r>
            <a:r>
              <a:rPr dirty="0" smtClean="0" baseline="-16666" sz="1500" spc="97">
                <a:latin typeface="Cambria Math"/>
                <a:cs typeface="Cambria Math"/>
              </a:rPr>
              <a:t>K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less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67">
                <a:latin typeface="Cambria Math"/>
                <a:cs typeface="Cambria Math"/>
              </a:rPr>
              <a:t>Z</a:t>
            </a:r>
            <a:r>
              <a:rPr dirty="0" smtClean="0" baseline="-16666" sz="1500" spc="202">
                <a:latin typeface="Cambria Math"/>
                <a:cs typeface="Cambria Math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6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4987290">
              <a:lnSpc>
                <a:spcPct val="1658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5: Zener re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ulation</a:t>
            </a:r>
            <a:r>
              <a:rPr dirty="0" smtClean="0" sz="1200" spc="0">
                <a:latin typeface="Times New Roman"/>
                <a:cs typeface="Times New Roman"/>
              </a:rPr>
              <a:t> with a vari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load.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393966"/>
            <a:ext cx="6884670" cy="46577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39395" marR="13970" indent="-227329">
              <a:lnSpc>
                <a:spcPct val="1113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om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No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Load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to</a:t>
            </a:r>
            <a:r>
              <a:rPr dirty="0" smtClean="0" sz="1400" spc="15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Full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Loa</a:t>
            </a:r>
            <a:r>
              <a:rPr dirty="0" smtClean="0" sz="1400" spc="5" b="1">
                <a:latin typeface="Times New Roman"/>
                <a:cs typeface="Times New Roman"/>
              </a:rPr>
              <a:t>d</a:t>
            </a:r>
            <a:r>
              <a:rPr dirty="0" smtClean="0" sz="1400" spc="-5" b="1">
                <a:latin typeface="Times New Roman"/>
                <a:cs typeface="Times New Roman"/>
              </a:rPr>
              <a:t>: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output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inals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regulator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open</a:t>
            </a:r>
            <a:r>
              <a:rPr dirty="0" smtClean="0" sz="1400" spc="-5">
                <a:latin typeface="Times New Roman"/>
                <a:cs typeface="Times New Roman"/>
              </a:rPr>
              <a:t> (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∞</a:t>
            </a:r>
            <a:r>
              <a:rPr dirty="0" smtClean="0" sz="1400" spc="-5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load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zero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all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ough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this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-load</a:t>
            </a:r>
            <a:r>
              <a:rPr dirty="0" smtClean="0" sz="1400" spc="-10">
                <a:latin typeface="Times New Roman"/>
                <a:cs typeface="Times New Roman"/>
              </a:rPr>
              <a:t> condition.</a:t>
            </a:r>
            <a:endParaRPr sz="1400">
              <a:latin typeface="Times New Roman"/>
              <a:cs typeface="Times New Roman"/>
            </a:endParaRPr>
          </a:p>
          <a:p>
            <a:pPr lvl="1" marL="469900" marR="15875" indent="-228600">
              <a:lnSpc>
                <a:spcPts val="1889"/>
              </a:lnSpc>
              <a:spcBef>
                <a:spcPts val="9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load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resistor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conne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ed,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part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total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through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5">
                <a:latin typeface="Times New Roman"/>
                <a:cs typeface="Times New Roman"/>
              </a:rPr>
              <a:t> part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through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total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through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12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ins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essentially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</a:t>
            </a:r>
            <a:r>
              <a:rPr dirty="0" smtClean="0" sz="1400" spc="-1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long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469900" marR="12700">
              <a:lnSpc>
                <a:spcPts val="1889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egulating.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-44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sed,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load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es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ses.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continues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regulate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until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es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its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ini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value,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Z</a:t>
            </a:r>
            <a:r>
              <a:rPr dirty="0" smtClean="0" baseline="-16666" sz="1500" spc="179">
                <a:latin typeface="Cambria Math"/>
                <a:cs typeface="Cambria Math"/>
              </a:rPr>
              <a:t>K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5"/>
              </a:spcBef>
            </a:pPr>
            <a:r>
              <a:rPr dirty="0" smtClean="0" sz="1400" spc="-5">
                <a:latin typeface="Times New Roman"/>
                <a:cs typeface="Times New Roman"/>
              </a:rPr>
              <a:t>this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point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load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m,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ful</a:t>
            </a:r>
            <a:r>
              <a:rPr dirty="0" smtClean="0" sz="1400" spc="1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-load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condition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exis</a:t>
            </a:r>
            <a:r>
              <a:rPr dirty="0" smtClean="0" sz="1400" spc="-1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s.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following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7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example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ill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illustrate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this.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3"/>
              </a:spcBef>
            </a:pPr>
            <a:endParaRPr sz="750"/>
          </a:p>
          <a:p>
            <a:pPr marL="12700" marR="13335">
              <a:lnSpc>
                <a:spcPct val="1118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EXAMPLE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-6: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load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currents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whi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 diode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Figu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-6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will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ainta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regulation.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What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mum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value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used?</a:t>
            </a:r>
            <a:endParaRPr sz="1400">
              <a:latin typeface="Times New Roman"/>
              <a:cs typeface="Times New Roman"/>
            </a:endParaRPr>
          </a:p>
          <a:p>
            <a:pPr marL="12700" marR="19685">
              <a:lnSpc>
                <a:spcPct val="110400"/>
              </a:lnSpc>
              <a:spcBef>
                <a:spcPts val="35"/>
              </a:spcBef>
            </a:pP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2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12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Z</a:t>
            </a:r>
            <a:r>
              <a:rPr dirty="0" smtClean="0" baseline="-16666" sz="1500" spc="97">
                <a:latin typeface="Cambria Math"/>
                <a:cs typeface="Cambria Math"/>
              </a:rPr>
              <a:t>K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67">
                <a:latin typeface="Cambria Math"/>
                <a:cs typeface="Cambria Math"/>
              </a:rPr>
              <a:t>Z</a:t>
            </a:r>
            <a:r>
              <a:rPr dirty="0" smtClean="0" baseline="-16666" sz="1500" spc="120">
                <a:latin typeface="Cambria Math"/>
                <a:cs typeface="Cambria Math"/>
              </a:rPr>
              <a:t>M</a:t>
            </a:r>
            <a:r>
              <a:rPr dirty="0" smtClean="0" baseline="-16666" sz="1500" spc="120">
                <a:latin typeface="Cambria Math"/>
                <a:cs typeface="Cambria Math"/>
              </a:rPr>
              <a:t> 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50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mA.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Assume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ide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𝑍</a:t>
            </a:r>
            <a:r>
              <a:rPr dirty="0" smtClean="0" baseline="-16666" sz="1500" spc="-22">
                <a:latin typeface="Cambria Math"/>
                <a:cs typeface="Cambria Math"/>
              </a:rPr>
              <a:t>𝑍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ains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12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over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range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values,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simplicity.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9"/>
              </a:spcBef>
            </a:pPr>
            <a:endParaRPr sz="1300"/>
          </a:p>
          <a:p>
            <a:pPr marL="21082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-6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Solut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on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157">
                <a:latin typeface="Cambria Math"/>
                <a:cs typeface="Cambria Math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∞</a:t>
            </a:r>
            <a:r>
              <a:rPr dirty="0" smtClean="0" sz="1400" spc="-5">
                <a:latin typeface="Times New Roman"/>
                <a:cs typeface="Times New Roman"/>
              </a:rPr>
              <a:t>),</a:t>
            </a:r>
            <a:endParaRPr sz="1400">
              <a:latin typeface="Times New Roman"/>
              <a:cs typeface="Times New Roman"/>
            </a:endParaRPr>
          </a:p>
          <a:p>
            <a:pPr marL="12700" marR="4268470">
              <a:lnSpc>
                <a:spcPts val="1889"/>
              </a:lnSpc>
              <a:spcBef>
                <a:spcPts val="90"/>
              </a:spcBef>
            </a:pP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mum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ual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total</a:t>
            </a:r>
            <a:r>
              <a:rPr dirty="0" smtClean="0" sz="1400" spc="-5">
                <a:latin typeface="Times New Roman"/>
                <a:cs typeface="Times New Roman"/>
              </a:rPr>
              <a:t> circuit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165">
                <a:latin typeface="Cambria Math"/>
                <a:cs typeface="Cambria Math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" y="307847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65314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9751314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47802"/>
            <a:ext cx="6883400" cy="1884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</a:pP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Z</a:t>
            </a:r>
            <a:r>
              <a:rPr dirty="0" smtClean="0" baseline="-16666" sz="1500" spc="-7">
                <a:latin typeface="Cambria Math"/>
                <a:cs typeface="Cambria Math"/>
              </a:rPr>
              <a:t>(</a:t>
            </a:r>
            <a:r>
              <a:rPr dirty="0" smtClean="0" baseline="-16666" sz="1500" spc="112">
                <a:latin typeface="Cambria Math"/>
                <a:cs typeface="Cambria Math"/>
              </a:rPr>
              <a:t>ma</a:t>
            </a:r>
            <a:r>
              <a:rPr dirty="0" smtClean="0" baseline="-16666" sz="1500" spc="75">
                <a:latin typeface="Cambria Math"/>
                <a:cs typeface="Cambria Math"/>
              </a:rPr>
              <a:t>x</a:t>
            </a:r>
            <a:r>
              <a:rPr dirty="0" smtClean="0" baseline="-16666" sz="1500" spc="0">
                <a:latin typeface="Cambria Math"/>
                <a:cs typeface="Cambria Math"/>
              </a:rPr>
              <a:t>) 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T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IN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112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−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165">
                <a:latin typeface="Cambria Math"/>
                <a:cs typeface="Cambria Math"/>
              </a:rPr>
              <a:t>Z</a:t>
            </a:r>
            <a:r>
              <a:rPr dirty="0" smtClean="0" sz="1400" spc="-15">
                <a:latin typeface="Cambria Math"/>
                <a:cs typeface="Cambria Math"/>
              </a:rPr>
              <a:t>)</a:t>
            </a:r>
            <a:r>
              <a:rPr dirty="0" smtClean="0" baseline="1984" sz="2100" spc="-22">
                <a:latin typeface="Cambria Math"/>
                <a:cs typeface="Cambria Math"/>
              </a:rPr>
              <a:t>⁄</a:t>
            </a:r>
            <a:r>
              <a:rPr dirty="0" smtClean="0" sz="1400" spc="-15">
                <a:latin typeface="Cambria Math"/>
                <a:cs typeface="Cambria Math"/>
              </a:rPr>
              <a:t>𝑅=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2</a:t>
            </a:r>
            <a:r>
              <a:rPr dirty="0" smtClean="0" sz="1400" spc="-10">
                <a:latin typeface="Cambria Math"/>
                <a:cs typeface="Cambria Math"/>
              </a:rPr>
              <a:t>4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−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V)</a:t>
            </a:r>
            <a:r>
              <a:rPr dirty="0" smtClean="0" baseline="1984" sz="2100" spc="-22">
                <a:latin typeface="Cambria Math"/>
                <a:cs typeface="Cambria Math"/>
              </a:rPr>
              <a:t>⁄</a:t>
            </a:r>
            <a:r>
              <a:rPr dirty="0" smtClean="0" sz="1400" spc="-15">
                <a:latin typeface="Cambria Math"/>
                <a:cs typeface="Cambria Math"/>
              </a:rPr>
              <a:t>47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2</a:t>
            </a:r>
            <a:r>
              <a:rPr dirty="0" smtClean="0" sz="1400" spc="-5">
                <a:latin typeface="Cambria Math"/>
                <a:cs typeface="Cambria Math"/>
              </a:rPr>
              <a:t>5</a:t>
            </a:r>
            <a:r>
              <a:rPr dirty="0" smtClean="0" sz="1400" spc="-10">
                <a:latin typeface="Cambria Math"/>
                <a:cs typeface="Cambria Math"/>
              </a:rPr>
              <a:t>.5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8"/>
              </a:spcBef>
            </a:pPr>
            <a:endParaRPr sz="750"/>
          </a:p>
          <a:p>
            <a:pPr marL="12700" marR="12700">
              <a:lnSpc>
                <a:spcPct val="1239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-3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ved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circuit,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load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Z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112">
                <a:latin typeface="Cambria Math"/>
                <a:cs typeface="Cambria Math"/>
              </a:rPr>
              <a:t>ma</a:t>
            </a:r>
            <a:r>
              <a:rPr dirty="0" smtClean="0" baseline="-16666" sz="1500" spc="75">
                <a:latin typeface="Cambria Math"/>
                <a:cs typeface="Cambria Math"/>
              </a:rPr>
              <a:t>x</a:t>
            </a:r>
            <a:r>
              <a:rPr dirty="0" smtClean="0" baseline="-16666" sz="1500" spc="0">
                <a:latin typeface="Cambria Math"/>
                <a:cs typeface="Cambria Math"/>
              </a:rPr>
              <a:t>) </a:t>
            </a:r>
            <a:r>
              <a:rPr dirty="0" smtClean="0" baseline="-16666" sz="1500" spc="-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less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67">
                <a:latin typeface="Cambria Math"/>
                <a:cs typeface="Cambria Math"/>
              </a:rPr>
              <a:t>Z</a:t>
            </a:r>
            <a:r>
              <a:rPr dirty="0" smtClean="0" baseline="-16666" sz="1500" spc="202">
                <a:latin typeface="Cambria Math"/>
                <a:cs typeface="Cambria Math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 acc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ptable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value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L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baseline="-16666" sz="1500" spc="-44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use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handle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all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25.5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A.</a:t>
            </a:r>
            <a:endParaRPr sz="1400">
              <a:latin typeface="Times New Roman"/>
              <a:cs typeface="Times New Roman"/>
            </a:endParaRPr>
          </a:p>
          <a:p>
            <a:pPr algn="ctr" marL="0">
              <a:lnSpc>
                <a:spcPct val="100000"/>
              </a:lnSpc>
              <a:spcBef>
                <a:spcPts val="495"/>
              </a:spcBef>
            </a:pPr>
            <a:r>
              <a:rPr dirty="0" smtClean="0" baseline="11904" sz="2100" spc="-22">
                <a:latin typeface="Cambria Math"/>
                <a:cs typeface="Cambria Math"/>
              </a:rPr>
              <a:t>𝐼</a:t>
            </a:r>
            <a:r>
              <a:rPr dirty="0" smtClean="0" sz="1000" spc="3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(</a:t>
            </a:r>
            <a:r>
              <a:rPr dirty="0" smtClean="0" sz="1000" spc="65">
                <a:latin typeface="Cambria Math"/>
                <a:cs typeface="Cambria Math"/>
              </a:rPr>
              <a:t>min</a:t>
            </a:r>
            <a:r>
              <a:rPr dirty="0" smtClean="0" sz="1000" spc="65">
                <a:latin typeface="Cambria Math"/>
                <a:cs typeface="Cambria Math"/>
              </a:rPr>
              <a:t>)  </a:t>
            </a:r>
            <a:r>
              <a:rPr dirty="0" smtClean="0" baseline="11904" sz="2100" spc="-22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-15">
                <a:latin typeface="Cambria Math"/>
                <a:cs typeface="Cambria Math"/>
              </a:rPr>
              <a:t>0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15">
                <a:latin typeface="Cambria Math"/>
                <a:cs typeface="Cambria Math"/>
              </a:rPr>
              <a:t>A</a:t>
            </a:r>
            <a:endParaRPr baseline="11904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max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val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L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occurs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Z</a:t>
            </a:r>
            <a:r>
              <a:rPr dirty="0" smtClean="0" baseline="-16666" sz="1500" spc="179">
                <a:latin typeface="Cambria Math"/>
                <a:cs typeface="Cambria Math"/>
              </a:rPr>
              <a:t>K</a:t>
            </a:r>
            <a:r>
              <a:rPr dirty="0" smtClean="0" sz="1400" spc="-5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so</a:t>
            </a:r>
            <a:endParaRPr sz="1400">
              <a:latin typeface="Times New Roman"/>
              <a:cs typeface="Times New Roman"/>
            </a:endParaRPr>
          </a:p>
          <a:p>
            <a:pPr algn="ctr" marR="0">
              <a:lnSpc>
                <a:spcPct val="100000"/>
              </a:lnSpc>
              <a:spcBef>
                <a:spcPts val="210"/>
              </a:spcBef>
            </a:pP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37">
                <a:latin typeface="Cambria Math"/>
                <a:cs typeface="Cambria Math"/>
              </a:rPr>
              <a:t>�</a:t>
            </a:r>
            <a:r>
              <a:rPr dirty="0" smtClean="0" baseline="-13888" sz="1500" spc="-7">
                <a:latin typeface="Cambria Math"/>
                <a:cs typeface="Cambria Math"/>
              </a:rPr>
              <a:t>(</a:t>
            </a:r>
            <a:r>
              <a:rPr dirty="0" smtClean="0" baseline="-16666" sz="1500" spc="112">
                <a:latin typeface="Cambria Math"/>
                <a:cs typeface="Cambria Math"/>
              </a:rPr>
              <a:t>ma</a:t>
            </a:r>
            <a:r>
              <a:rPr dirty="0" smtClean="0" baseline="-16666" sz="1500" spc="75">
                <a:latin typeface="Cambria Math"/>
                <a:cs typeface="Cambria Math"/>
              </a:rPr>
              <a:t>x</a:t>
            </a:r>
            <a:r>
              <a:rPr dirty="0" smtClean="0" baseline="-13888" sz="1500" spc="0">
                <a:latin typeface="Cambria Math"/>
                <a:cs typeface="Cambria Math"/>
              </a:rPr>
              <a:t>) </a:t>
            </a:r>
            <a:r>
              <a:rPr dirty="0" smtClean="0" baseline="-13888" sz="1500" spc="7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T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baseline="-16666" sz="1500" spc="-112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Z</a:t>
            </a:r>
            <a:r>
              <a:rPr dirty="0" smtClean="0" baseline="-16666" sz="1500" spc="97">
                <a:latin typeface="Cambria Math"/>
                <a:cs typeface="Cambria Math"/>
              </a:rPr>
              <a:t>K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25</a:t>
            </a:r>
            <a:r>
              <a:rPr dirty="0" smtClean="0" sz="1400" spc="-10">
                <a:latin typeface="Cambria Math"/>
                <a:cs typeface="Cambria Math"/>
              </a:rPr>
              <a:t>.5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mA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−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mA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2</a:t>
            </a:r>
            <a:r>
              <a:rPr dirty="0" smtClean="0" sz="1400" spc="-5">
                <a:latin typeface="Cambria Math"/>
                <a:cs typeface="Cambria Math"/>
              </a:rPr>
              <a:t>4</a:t>
            </a:r>
            <a:r>
              <a:rPr dirty="0" smtClean="0" sz="1400" spc="-10">
                <a:latin typeface="Cambria Math"/>
                <a:cs typeface="Cambria Math"/>
              </a:rPr>
              <a:t>.5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mA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val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66339" y="2468880"/>
            <a:ext cx="85979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2">
                <a:latin typeface="Cambria Math"/>
                <a:cs typeface="Cambria Math"/>
              </a:rPr>
              <a:t>𝑅</a:t>
            </a:r>
            <a:r>
              <a:rPr dirty="0" smtClean="0" sz="1000" spc="3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(</a:t>
            </a:r>
            <a:r>
              <a:rPr dirty="0" smtClean="0" sz="1000" spc="65">
                <a:latin typeface="Cambria Math"/>
                <a:cs typeface="Cambria Math"/>
              </a:rPr>
              <a:t>min</a:t>
            </a:r>
            <a:r>
              <a:rPr dirty="0" smtClean="0" sz="1000" spc="65">
                <a:latin typeface="Cambria Math"/>
                <a:cs typeface="Cambria Math"/>
              </a:rPr>
              <a:t>)  </a:t>
            </a:r>
            <a:r>
              <a:rPr dirty="0" smtClean="0" baseline="11904" sz="2100" spc="-22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-25793" sz="2100" spc="-22">
                <a:latin typeface="Cambria Math"/>
                <a:cs typeface="Cambria Math"/>
              </a:rPr>
              <a:t>𝐼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7503" y="2297430"/>
            <a:ext cx="18986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0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89300" y="2639314"/>
            <a:ext cx="4616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(</a:t>
            </a:r>
            <a:r>
              <a:rPr dirty="0" smtClean="0" sz="1000" spc="75">
                <a:latin typeface="Cambria Math"/>
                <a:cs typeface="Cambria Math"/>
              </a:rPr>
              <a:t>ma</a:t>
            </a:r>
            <a:r>
              <a:rPr dirty="0" smtClean="0" sz="1000" spc="50">
                <a:latin typeface="Cambria Math"/>
                <a:cs typeface="Cambria Math"/>
              </a:rPr>
              <a:t>x</a:t>
            </a:r>
            <a:r>
              <a:rPr dirty="0" smtClean="0" sz="1000" spc="0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45611" y="2559430"/>
            <a:ext cx="499872" cy="0"/>
          </a:xfrm>
          <a:custGeom>
            <a:avLst/>
            <a:gdLst/>
            <a:ahLst/>
            <a:cxnLst/>
            <a:rect l="l" t="t" r="r" b="b"/>
            <a:pathLst>
              <a:path w="499872" h="0">
                <a:moveTo>
                  <a:pt x="0" y="0"/>
                </a:moveTo>
                <a:lnTo>
                  <a:pt x="499872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977132" y="2559430"/>
            <a:ext cx="629665" cy="0"/>
          </a:xfrm>
          <a:custGeom>
            <a:avLst/>
            <a:gdLst/>
            <a:ahLst/>
            <a:cxnLst/>
            <a:rect l="l" t="t" r="r" b="b"/>
            <a:pathLst>
              <a:path w="629665" h="0">
                <a:moveTo>
                  <a:pt x="0" y="0"/>
                </a:moveTo>
                <a:lnTo>
                  <a:pt x="629665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782314" y="2297430"/>
            <a:ext cx="152400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504825">
              <a:lnSpc>
                <a:spcPts val="1505"/>
              </a:lnSpc>
            </a:pPr>
            <a:r>
              <a:rPr dirty="0" smtClean="0" sz="1400" spc="-15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000"/>
              </a:lnSpc>
              <a:tabLst>
                <a:tab pos="873760" algn="l"/>
              </a:tabLst>
            </a:pP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-15">
                <a:latin typeface="Cambria Math"/>
                <a:cs typeface="Cambria Math"/>
              </a:rPr>
              <a:t>	</a:t>
            </a:r>
            <a:r>
              <a:rPr dirty="0" smtClean="0" sz="1400" spc="-1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49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  <a:p>
            <a:pPr algn="ctr" marR="504190">
              <a:lnSpc>
                <a:spcPts val="1180"/>
              </a:lnSpc>
            </a:pPr>
            <a:r>
              <a:rPr dirty="0" smtClean="0" sz="1400" spc="-15">
                <a:latin typeface="Cambria Math"/>
                <a:cs typeface="Cambria Math"/>
              </a:rPr>
              <a:t>2</a:t>
            </a:r>
            <a:r>
              <a:rPr dirty="0" smtClean="0" sz="1400" spc="-10">
                <a:latin typeface="Cambria Math"/>
                <a:cs typeface="Cambria Math"/>
              </a:rPr>
              <a:t>4.5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2789346"/>
            <a:ext cx="6882765" cy="13042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23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Therefore,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less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than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49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Ω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draw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otal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away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from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 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Z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will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reduced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below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𝐼</a:t>
            </a:r>
            <a:r>
              <a:rPr dirty="0" smtClean="0" baseline="-16666" sz="1500" spc="75">
                <a:latin typeface="Cambria Math"/>
                <a:cs typeface="Cambria Math"/>
              </a:rPr>
              <a:t>Z</a:t>
            </a:r>
            <a:r>
              <a:rPr dirty="0" smtClean="0" baseline="-16666" sz="1500" spc="179">
                <a:latin typeface="Cambria Math"/>
                <a:cs typeface="Cambria Math"/>
              </a:rPr>
              <a:t>K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This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will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use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lose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regulation.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gulation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intained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alue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𝑅</a:t>
            </a:r>
            <a:r>
              <a:rPr dirty="0" smtClean="0" baseline="-16666" sz="1500" spc="-22">
                <a:latin typeface="Cambria Math"/>
                <a:cs typeface="Cambria Math"/>
              </a:rPr>
              <a:t>�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betwe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49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infinity.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"/>
              </a:spcBef>
            </a:pPr>
            <a:endParaRPr sz="800"/>
          </a:p>
          <a:p>
            <a:pPr marL="239395" marR="15875" indent="-227329">
              <a:lnSpc>
                <a:spcPct val="110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Z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er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Limite</a:t>
            </a:r>
            <a:r>
              <a:rPr dirty="0" smtClean="0" sz="1400" spc="-5" b="1">
                <a:latin typeface="Times New Roman"/>
                <a:cs typeface="Times New Roman"/>
              </a:rPr>
              <a:t>r</a:t>
            </a:r>
            <a:r>
              <a:rPr dirty="0" smtClean="0" sz="1400" spc="-5" b="1">
                <a:latin typeface="Times New Roman"/>
                <a:cs typeface="Times New Roman"/>
              </a:rPr>
              <a:t>: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addition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regulation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applications,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ener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 applications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oltage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swings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ired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levels,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-7.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7473442"/>
            <a:ext cx="6583680" cy="513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1285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7: Basic ze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er li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iting action w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th a sinusoid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put voltage.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5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EXAMPLE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–</a:t>
            </a:r>
            <a:r>
              <a:rPr dirty="0" smtClean="0" sz="1400" spc="-10" b="1">
                <a:latin typeface="Times New Roman"/>
                <a:cs typeface="Times New Roman"/>
              </a:rPr>
              <a:t>8: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Dete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output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oltage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ach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iti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circuit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Figure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-8.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8437371"/>
            <a:ext cx="81724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3756" y="4130802"/>
            <a:ext cx="7103364" cy="32758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704594" y="8002523"/>
            <a:ext cx="5375148" cy="16558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307847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7847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65314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4800" y="9751314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1040"/>
            <a:ext cx="6883400" cy="4832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400"/>
              </a:lnSpc>
            </a:pPr>
            <a:r>
              <a:rPr dirty="0" smtClean="0" sz="1400" spc="-10" b="1" i="1">
                <a:latin typeface="Times New Roman"/>
                <a:cs typeface="Times New Roman"/>
              </a:rPr>
              <a:t>Solut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on</a:t>
            </a:r>
            <a:r>
              <a:rPr dirty="0" smtClean="0" sz="1400" spc="-7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See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-9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resulti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output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voltages.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Reme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b</a:t>
            </a:r>
            <a:r>
              <a:rPr dirty="0" smtClean="0" sz="1400" spc="-5">
                <a:latin typeface="Times New Roman"/>
                <a:cs typeface="Times New Roman"/>
              </a:rPr>
              <a:t>er,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one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operating</a:t>
            </a:r>
            <a:r>
              <a:rPr dirty="0" smtClean="0" sz="1400" spc="-5">
                <a:latin typeface="Times New Roman"/>
                <a:cs typeface="Times New Roman"/>
              </a:rPr>
              <a:t> 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breakdo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one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forwar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-bi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approxi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ately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0.7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ross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1691131"/>
            <a:ext cx="81724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667761"/>
            <a:ext cx="6883400" cy="1960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3.3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Varactor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Diode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2"/>
              </a:spcBef>
            </a:pPr>
            <a:endParaRPr sz="750"/>
          </a:p>
          <a:p>
            <a:pPr algn="just" marL="239395" marR="12700" indent="-227329">
              <a:lnSpc>
                <a:spcPct val="1102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tor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al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referred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vari</a:t>
            </a:r>
            <a:r>
              <a:rPr dirty="0" smtClean="0" sz="1400" spc="-5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ap</a:t>
            </a:r>
            <a:r>
              <a:rPr dirty="0" smtClean="0" sz="1400" spc="5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tuning</a:t>
            </a:r>
            <a:r>
              <a:rPr dirty="0" smtClean="0" sz="1400" spc="4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diod</a:t>
            </a:r>
            <a:r>
              <a:rPr dirty="0" smtClean="0" sz="1400" spc="-5" i="1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acts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variable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capacitor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nder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-bias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conditions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doped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maxi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ize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inherent</a:t>
            </a:r>
            <a:r>
              <a:rPr dirty="0" smtClean="0" sz="1400" spc="-5">
                <a:latin typeface="Times New Roman"/>
                <a:cs typeface="Times New Roman"/>
              </a:rPr>
              <a:t> 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pacitance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depletion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capac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tance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vara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varies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inversely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vers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-bias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voltage.</a:t>
            </a:r>
            <a:endParaRPr sz="1400">
              <a:latin typeface="Times New Roman"/>
              <a:cs typeface="Times New Roman"/>
            </a:endParaRPr>
          </a:p>
          <a:p>
            <a:pPr lvl="1" marL="466090" marR="13970" indent="-227329">
              <a:lnSpc>
                <a:spcPts val="1889"/>
              </a:lnSpc>
              <a:spcBef>
                <a:spcPts val="90"/>
              </a:spcBef>
              <a:buFont typeface="Wingdings"/>
              <a:buChar char=""/>
              <a:tabLst>
                <a:tab pos="46609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acitance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Cambria Math"/>
                <a:cs typeface="Cambria Math"/>
              </a:rPr>
              <a:t>𝐶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dete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ined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by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param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ters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plate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area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(</a:t>
            </a:r>
            <a:r>
              <a:rPr dirty="0" smtClean="0" sz="1400" spc="-15" i="1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),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diele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tric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(</a:t>
            </a:r>
            <a:r>
              <a:rPr dirty="0" smtClean="0" sz="1400" spc="-15">
                <a:latin typeface="Cambria Math"/>
                <a:cs typeface="Cambria Math"/>
              </a:rPr>
              <a:t>𝜖</a:t>
            </a:r>
            <a:r>
              <a:rPr dirty="0" smtClean="0" sz="1400" spc="-5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plate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sepa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ation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ressed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following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mula:</a:t>
            </a:r>
            <a:endParaRPr sz="1400">
              <a:latin typeface="Times New Roman"/>
              <a:cs typeface="Times New Roman"/>
            </a:endParaRPr>
          </a:p>
          <a:p>
            <a:pPr algn="ctr" marL="301625">
              <a:lnSpc>
                <a:spcPts val="1610"/>
              </a:lnSpc>
            </a:pPr>
            <a:r>
              <a:rPr dirty="0" smtClean="0" sz="1400" spc="-15">
                <a:latin typeface="Cambria Math"/>
                <a:cs typeface="Cambria Math"/>
              </a:rPr>
              <a:t>𝐴�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1146" y="4538471"/>
            <a:ext cx="321310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">
                <a:latin typeface="Cambria Math"/>
                <a:cs typeface="Cambria Math"/>
              </a:rPr>
              <a:t>𝐶=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91864" y="4658105"/>
            <a:ext cx="128905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">
                <a:latin typeface="Cambria Math"/>
                <a:cs typeface="Cambria Math"/>
              </a:rPr>
              <a:t>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39032" y="4665598"/>
            <a:ext cx="240284" cy="0"/>
          </a:xfrm>
          <a:custGeom>
            <a:avLst/>
            <a:gdLst/>
            <a:ahLst/>
            <a:cxnLst/>
            <a:rect l="l" t="t" r="r" b="b"/>
            <a:pathLst>
              <a:path w="240284" h="0">
                <a:moveTo>
                  <a:pt x="0" y="0"/>
                </a:moveTo>
                <a:lnTo>
                  <a:pt x="240284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4831750"/>
            <a:ext cx="6884034" cy="4332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 marR="17145" indent="-228600">
              <a:lnSpc>
                <a:spcPct val="1104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ers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-bias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depletion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gion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widens,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effectively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plate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eparation,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thus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decre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capaci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ance.</a:t>
            </a:r>
            <a:endParaRPr sz="1400">
              <a:latin typeface="Times New Roman"/>
              <a:cs typeface="Times New Roman"/>
            </a:endParaRPr>
          </a:p>
          <a:p>
            <a:pPr marL="469900" marR="15240" indent="-228600">
              <a:lnSpc>
                <a:spcPts val="1850"/>
              </a:lnSpc>
              <a:spcBef>
                <a:spcPts val="9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reverse-bias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decreases,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depletion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regi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narrows,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thus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incre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pacitanc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513715" indent="-273050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51371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Vara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only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unication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syste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: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VHF,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UHF,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parallel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7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resonant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ircuit,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ell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5">
                <a:latin typeface="Times New Roman"/>
                <a:cs typeface="Times New Roman"/>
              </a:rPr>
              <a:t>lar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nic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tions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satellite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receivers.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2"/>
              </a:spcBef>
            </a:pPr>
            <a:endParaRPr sz="950"/>
          </a:p>
          <a:p>
            <a:pPr marL="5842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-10: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Varact</a:t>
            </a:r>
            <a:r>
              <a:rPr dirty="0" smtClean="0" sz="1200" spc="-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diode sy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bol.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9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3.4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Optical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Diodes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9"/>
              </a:spcBef>
            </a:pPr>
            <a:endParaRPr sz="750"/>
          </a:p>
          <a:p>
            <a:pPr marL="239395" marR="12700" indent="-227329">
              <a:lnSpc>
                <a:spcPct val="110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this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section,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three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types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optoele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tr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nic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devices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intr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duc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d: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gh</a:t>
            </a:r>
            <a:r>
              <a:rPr dirty="0" smtClean="0" sz="1400" spc="3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-e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itting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diode,</a:t>
            </a:r>
            <a:r>
              <a:rPr dirty="0" smtClean="0" sz="1400" spc="-10">
                <a:latin typeface="Times New Roman"/>
                <a:cs typeface="Times New Roman"/>
              </a:rPr>
              <a:t> quantum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ots,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photodiode.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ligh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-e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itting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LED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Figure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-11,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2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forwar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-biased.</a:t>
            </a:r>
            <a:endParaRPr sz="1400">
              <a:latin typeface="Times New Roman"/>
              <a:cs typeface="Times New Roman"/>
            </a:endParaRPr>
          </a:p>
          <a:p>
            <a:pPr marL="283845" indent="-271780">
              <a:lnSpc>
                <a:spcPct val="100000"/>
              </a:lnSpc>
              <a:spcBef>
                <a:spcPts val="170"/>
              </a:spcBef>
              <a:buFont typeface="Wingdings"/>
              <a:buChar char=""/>
              <a:tabLst>
                <a:tab pos="28384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LEDs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available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ither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rared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(IR)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visible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ligh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5240" indent="-227329">
              <a:lnSpc>
                <a:spcPct val="110000"/>
              </a:lnSpc>
              <a:spcBef>
                <a:spcPts val="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Hig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-inte</a:t>
            </a:r>
            <a:r>
              <a:rPr dirty="0" smtClean="0" sz="1400" spc="-1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sity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larg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-screen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displays,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traffic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ghts,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auto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otive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lighting,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ho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lightin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4604" indent="-227329">
              <a:lnSpc>
                <a:spcPct val="110000"/>
              </a:lnSpc>
              <a:spcBef>
                <a:spcPts val="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organic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LED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LED)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two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thr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ayers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organic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ter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al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(organic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molecules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 poly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ers)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duce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ligh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83030" y="923544"/>
            <a:ext cx="6045708" cy="17632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673602" y="6259829"/>
            <a:ext cx="445008" cy="970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668648" y="6254877"/>
            <a:ext cx="454913" cy="980694"/>
          </a:xfrm>
          <a:custGeom>
            <a:avLst/>
            <a:gdLst/>
            <a:ahLst/>
            <a:cxnLst/>
            <a:rect l="l" t="t" r="r" b="b"/>
            <a:pathLst>
              <a:path w="454913" h="980694">
                <a:moveTo>
                  <a:pt x="0" y="980694"/>
                </a:moveTo>
                <a:lnTo>
                  <a:pt x="454913" y="980694"/>
                </a:lnTo>
                <a:lnTo>
                  <a:pt x="454913" y="0"/>
                </a:lnTo>
                <a:lnTo>
                  <a:pt x="0" y="0"/>
                </a:lnTo>
                <a:lnTo>
                  <a:pt x="0" y="980694"/>
                </a:lnTo>
                <a:close/>
              </a:path>
            </a:pathLst>
          </a:custGeom>
          <a:ln w="9906">
            <a:solidFill>
              <a:srgbClr val="00AFE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307847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7847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465314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9751314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9872" y="2881122"/>
            <a:ext cx="6874764" cy="2052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21040"/>
            <a:ext cx="6884034" cy="1188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7145" indent="-227329">
              <a:lnSpc>
                <a:spcPct val="110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Quantum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dots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are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iconductor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devic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emit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light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energized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from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external</a:t>
            </a:r>
            <a:r>
              <a:rPr dirty="0" smtClean="0" sz="1400" spc="-10">
                <a:latin typeface="Times New Roman"/>
                <a:cs typeface="Times New Roman"/>
              </a:rPr>
              <a:t> sourc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2700" indent="-227329">
              <a:lnSpc>
                <a:spcPts val="1850"/>
              </a:lnSpc>
              <a:spcBef>
                <a:spcPts val="8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photodiod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Figu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2,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device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operat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reverse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bias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exhibits</a:t>
            </a:r>
            <a:r>
              <a:rPr dirty="0" smtClean="0" sz="1400" spc="-10">
                <a:latin typeface="Times New Roman"/>
                <a:cs typeface="Times New Roman"/>
              </a:rPr>
              <a:t> an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increase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light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intensit</a:t>
            </a:r>
            <a:r>
              <a:rPr dirty="0" smtClean="0" sz="1400" spc="1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On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hand,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photodiode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light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dete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tor.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5854" y="2329688"/>
            <a:ext cx="221805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FIGURE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-11: Symbol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an LE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931917"/>
            <a:ext cx="6880859" cy="10858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317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12: Photodiode.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6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3.5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ther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ypes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of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iodes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9"/>
              </a:spcBef>
            </a:pPr>
            <a:endParaRPr sz="750"/>
          </a:p>
          <a:p>
            <a:pPr marL="239395" marR="12700" indent="-227329">
              <a:lnSpc>
                <a:spcPct val="110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The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Laser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Diode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3,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ilar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except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coherent</a:t>
            </a:r>
            <a:r>
              <a:rPr dirty="0" smtClean="0" sz="1400" spc="-10">
                <a:latin typeface="Times New Roman"/>
                <a:cs typeface="Times New Roman"/>
              </a:rPr>
              <a:t> (single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wavelength)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light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forward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exce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hreshold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alu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28189" y="8765285"/>
            <a:ext cx="37160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13: Basic la</a:t>
            </a:r>
            <a:r>
              <a:rPr dirty="0" smtClean="0" sz="1200" spc="-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er diode co</a:t>
            </a:r>
            <a:r>
              <a:rPr dirty="0" smtClean="0" sz="1200" spc="-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stru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a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operation.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72484" y="1578102"/>
            <a:ext cx="1120139" cy="1428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975353" y="1680972"/>
            <a:ext cx="914400" cy="12230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63474" y="6066282"/>
            <a:ext cx="7063740" cy="269976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307847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7847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465314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9751314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1467"/>
            <a:ext cx="6884034" cy="2131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2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The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Schott</a:t>
            </a:r>
            <a:r>
              <a:rPr dirty="0" smtClean="0" sz="1400" spc="-20" b="1">
                <a:latin typeface="Times New Roman"/>
                <a:cs typeface="Times New Roman"/>
              </a:rPr>
              <a:t>k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Diode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also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kno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hot-</a:t>
            </a:r>
            <a:r>
              <a:rPr dirty="0" smtClean="0" sz="1400" spc="-20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arrier</a:t>
            </a:r>
            <a:r>
              <a:rPr dirty="0" smtClean="0" sz="1400" spc="2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di</a:t>
            </a:r>
            <a:r>
              <a:rPr dirty="0" smtClean="0" sz="1400" spc="-15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de</a:t>
            </a:r>
            <a:r>
              <a:rPr dirty="0" smtClean="0" sz="1400" spc="-5" i="1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Figu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14,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has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eta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to-se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ic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nductor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junction.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It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hig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-current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rily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hig</a:t>
            </a:r>
            <a:r>
              <a:rPr dirty="0" smtClean="0" sz="1400" spc="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frequ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ncy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 switching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pplications.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2"/>
              </a:spcBef>
            </a:pPr>
            <a:endParaRPr sz="950"/>
          </a:p>
          <a:p>
            <a:pPr marL="4699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-14: Schottky diode sy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bol.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46"/>
              </a:spcBef>
            </a:pPr>
            <a:endParaRPr sz="1100"/>
          </a:p>
          <a:p>
            <a:pPr algn="just" marL="239395" marR="12700" indent="-227329">
              <a:lnSpc>
                <a:spcPct val="1102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The</a:t>
            </a:r>
            <a:r>
              <a:rPr dirty="0" smtClean="0" sz="1400" spc="135" b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PIN</a:t>
            </a:r>
            <a:r>
              <a:rPr dirty="0" smtClean="0" sz="1400" spc="145" b="1" i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Diod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5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5,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has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13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regi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13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regi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n,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intrinsic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5" i="1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 regi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displays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variable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esistance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chara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teris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ic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rwar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-biased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</a:t>
            </a:r>
            <a:r>
              <a:rPr dirty="0" smtClean="0" sz="1400" spc="-1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c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pacitance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revers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-biased.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275073"/>
            <a:ext cx="6882765" cy="2394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63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15: </a:t>
            </a:r>
            <a:r>
              <a:rPr dirty="0" smtClean="0" sz="1200" spc="0" i="1">
                <a:latin typeface="Times New Roman"/>
                <a:cs typeface="Times New Roman"/>
              </a:rPr>
              <a:t>PIN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"/>
              </a:spcBef>
            </a:pPr>
            <a:endParaRPr sz="650"/>
          </a:p>
          <a:p>
            <a:pPr marL="239395" marR="13335" indent="-227329">
              <a:lnSpc>
                <a:spcPct val="110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Step-Recove</a:t>
            </a:r>
            <a:r>
              <a:rPr dirty="0" smtClean="0" sz="1400" spc="-2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Diode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graded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oping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doping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level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conductive</a:t>
            </a:r>
            <a:r>
              <a:rPr dirty="0" smtClean="0" sz="1400" spc="-10">
                <a:latin typeface="Times New Roman"/>
                <a:cs typeface="Times New Roman"/>
              </a:rPr>
              <a:t> 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ter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als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red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pn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unction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approache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9900" marR="12700" indent="-228600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This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produces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abrupt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tur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off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allowing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fast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ele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ored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charge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-10">
                <a:latin typeface="Times New Roman"/>
                <a:cs typeface="Times New Roman"/>
              </a:rPr>
              <a:t> switching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from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ard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bias.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It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also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allo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apid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3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-establishment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forward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current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when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switch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fr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reverse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ward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bias.</a:t>
            </a:r>
            <a:endParaRPr sz="1400">
              <a:latin typeface="Times New Roman"/>
              <a:cs typeface="Times New Roman"/>
            </a:endParaRPr>
          </a:p>
          <a:p>
            <a:pPr lvl="1" marL="469900" indent="-228600">
              <a:lnSpc>
                <a:spcPct val="100000"/>
              </a:lnSpc>
              <a:spcBef>
                <a:spcPts val="17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ry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high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frequency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(VHF)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fas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-switching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ppli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ations.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Tunnel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Diode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exhibits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speci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chara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eristic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known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negative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re</a:t>
            </a:r>
            <a:r>
              <a:rPr dirty="0" smtClean="0" sz="1400" spc="-5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istanc</a:t>
            </a:r>
            <a:r>
              <a:rPr dirty="0" smtClean="0" sz="1400" spc="-20" i="1">
                <a:latin typeface="Times New Roman"/>
                <a:cs typeface="Times New Roman"/>
              </a:rPr>
              <a:t>e</a:t>
            </a:r>
            <a:r>
              <a:rPr dirty="0" smtClean="0" sz="1400" spc="-5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9900" marR="16510" indent="-228600">
              <a:lnSpc>
                <a:spcPts val="1850"/>
              </a:lnSpc>
              <a:spcBef>
                <a:spcPts val="8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This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feat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useful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oscillator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icrowave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plifier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applications.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Two</a:t>
            </a:r>
            <a:r>
              <a:rPr dirty="0" smtClean="0" sz="1400" spc="-5">
                <a:latin typeface="Times New Roman"/>
                <a:cs typeface="Times New Roman"/>
              </a:rPr>
              <a:t> alternate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sy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bols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shown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16.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7759954"/>
            <a:ext cx="6883400" cy="15068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27139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16: Tunnel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iode sy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bols.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algn="just" marL="239395" marR="12700" indent="-227329">
              <a:lnSpc>
                <a:spcPct val="1102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Current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Regulator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Diode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often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referred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constan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-current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diode.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Rather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than</a:t>
            </a:r>
            <a:r>
              <a:rPr dirty="0" smtClean="0" sz="1400" spc="-10">
                <a:latin typeface="Times New Roman"/>
                <a:cs typeface="Times New Roman"/>
              </a:rPr>
              <a:t> 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intaining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constant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voltag</a:t>
            </a:r>
            <a:r>
              <a:rPr dirty="0" smtClean="0" sz="1400" spc="-2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zener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does,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this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diode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intains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constant</a:t>
            </a:r>
            <a:r>
              <a:rPr dirty="0" smtClean="0" sz="1400" spc="-10">
                <a:latin typeface="Times New Roman"/>
                <a:cs typeface="Times New Roman"/>
              </a:rPr>
              <a:t> current.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bol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own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Figure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3-17.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-5">
                <a:latin typeface="Times New Roman"/>
                <a:cs typeface="Times New Roman"/>
              </a:rPr>
              <a:t>3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17: Sy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bol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for a current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regulator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77590" y="912875"/>
            <a:ext cx="531113" cy="899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572636" y="907922"/>
            <a:ext cx="541020" cy="909827"/>
          </a:xfrm>
          <a:custGeom>
            <a:avLst/>
            <a:gdLst/>
            <a:ahLst/>
            <a:cxnLst/>
            <a:rect l="l" t="t" r="r" b="b"/>
            <a:pathLst>
              <a:path w="541020" h="909827">
                <a:moveTo>
                  <a:pt x="0" y="909827"/>
                </a:moveTo>
                <a:lnTo>
                  <a:pt x="541020" y="909827"/>
                </a:lnTo>
                <a:lnTo>
                  <a:pt x="541020" y="0"/>
                </a:lnTo>
                <a:lnTo>
                  <a:pt x="0" y="0"/>
                </a:lnTo>
                <a:lnTo>
                  <a:pt x="0" y="909827"/>
                </a:lnTo>
                <a:close/>
              </a:path>
            </a:pathLst>
          </a:custGeom>
          <a:ln w="9906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81761" y="2554985"/>
            <a:ext cx="7043166" cy="1691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56382" y="6689597"/>
            <a:ext cx="1357121" cy="10789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51429" y="6684644"/>
            <a:ext cx="1367028" cy="1088897"/>
          </a:xfrm>
          <a:custGeom>
            <a:avLst/>
            <a:gdLst/>
            <a:ahLst/>
            <a:cxnLst/>
            <a:rect l="l" t="t" r="r" b="b"/>
            <a:pathLst>
              <a:path w="1367027" h="1088898">
                <a:moveTo>
                  <a:pt x="0" y="1088897"/>
                </a:moveTo>
                <a:lnTo>
                  <a:pt x="1367028" y="1088897"/>
                </a:lnTo>
                <a:lnTo>
                  <a:pt x="1367028" y="0"/>
                </a:lnTo>
                <a:lnTo>
                  <a:pt x="0" y="0"/>
                </a:lnTo>
                <a:lnTo>
                  <a:pt x="0" y="1088897"/>
                </a:lnTo>
                <a:close/>
              </a:path>
            </a:pathLst>
          </a:custGeom>
          <a:ln w="9906">
            <a:solidFill>
              <a:srgbClr val="4471C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861815" y="8951214"/>
            <a:ext cx="2627376" cy="50368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307847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7847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65314" y="310895"/>
            <a:ext cx="0" cy="9437370"/>
          </a:xfrm>
          <a:custGeom>
            <a:avLst/>
            <a:gdLst/>
            <a:ahLst/>
            <a:cxnLst/>
            <a:rect l="l" t="t" r="r" b="b"/>
            <a:pathLst>
              <a:path w="0" h="9437370">
                <a:moveTo>
                  <a:pt x="0" y="0"/>
                </a:moveTo>
                <a:lnTo>
                  <a:pt x="0" y="943737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4800" y="9751314"/>
            <a:ext cx="7163561" cy="0"/>
          </a:xfrm>
          <a:custGeom>
            <a:avLst/>
            <a:gdLst/>
            <a:ahLst/>
            <a:cxnLst/>
            <a:rect l="l" t="t" r="r" b="b"/>
            <a:pathLst>
              <a:path w="7163561" h="0">
                <a:moveTo>
                  <a:pt x="0" y="0"/>
                </a:moveTo>
                <a:lnTo>
                  <a:pt x="7163561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 spc="-1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2021-11-06T12:12:39Z</dcterms:created>
  <dcterms:modified xsi:type="dcterms:W3CDTF">2021-11-06T12:12:39Z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2020-05-10T00:00:00Z</vt:filetime>
  </property>
  <property fmtid="{D5CDD505-2E9C-101B-9397-08002B2CF9AE}" pid="3" name="LastSaved">
    <vt:filetime>2021-11-06T00:00:00Z</vt:filetime>
  </property>
</Properties>
</file>